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256" r:id="rId2"/>
    <p:sldId id="262" r:id="rId3"/>
    <p:sldId id="295" r:id="rId4"/>
    <p:sldId id="264" r:id="rId5"/>
    <p:sldId id="276" r:id="rId6"/>
    <p:sldId id="277" r:id="rId7"/>
    <p:sldId id="279" r:id="rId8"/>
    <p:sldId id="280" r:id="rId9"/>
    <p:sldId id="281" r:id="rId10"/>
    <p:sldId id="296" r:id="rId11"/>
    <p:sldId id="285" r:id="rId12"/>
    <p:sldId id="291" r:id="rId13"/>
  </p:sldIdLst>
  <p:sldSz cx="9144000" cy="6858000" type="screen4x3"/>
  <p:notesSz cx="6856413" cy="9750425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071">
          <p15:clr>
            <a:srgbClr val="A4A3A4"/>
          </p15:clr>
        </p15:guide>
        <p15:guide id="2" pos="2159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2787"/>
    <p:restoredTop sz="90929"/>
  </p:normalViewPr>
  <p:slideViewPr>
    <p:cSldViewPr>
      <p:cViewPr varScale="1">
        <p:scale>
          <a:sx n="43" d="100"/>
          <a:sy n="43" d="100"/>
        </p:scale>
        <p:origin x="66" y="53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38" d="100"/>
          <a:sy n="38" d="100"/>
        </p:scale>
        <p:origin x="-1530" y="-78"/>
      </p:cViewPr>
      <p:guideLst>
        <p:guide orient="horz" pos="3071"/>
        <p:guide pos="2159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87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11267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87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11268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263063"/>
            <a:ext cx="2971800" cy="487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11269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9263063"/>
            <a:ext cx="2971800" cy="487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AF7568BF-700A-4EEF-B752-435EE5CFD2F1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5674442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327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0600" y="762000"/>
            <a:ext cx="4876800" cy="36576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27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648200"/>
            <a:ext cx="5029200" cy="434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27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2964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27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92964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87CE7D9E-A8DF-41C0-BAB2-81562FB79A0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01931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7247F51-40D0-4DD5-ABA5-E4E78049DBC0}" type="slidenum">
              <a:rPr lang="en-US"/>
              <a:pPr/>
              <a:t>1</a:t>
            </a:fld>
            <a:endParaRPr lang="en-US"/>
          </a:p>
        </p:txBody>
      </p:sp>
      <p:sp>
        <p:nvSpPr>
          <p:cNvPr id="337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8B6D11-5969-4E95-9651-677A5AA3EF1A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C5E477-23E4-4C53-A6F9-2A12D67F3CF3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8DCC0F-4E70-4D8B-9EA1-68F1DC1956F7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6B41F8-777E-4983-9734-B8C09D92EA1A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AC86038-B978-49B0-9DB8-9AF03AF33697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408C90-A212-48FB-AE05-3FFF20B4AD0B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671375-8E63-41D8-A185-9DD79F06C0F9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B342D0E-F2E4-4619-A123-EB7D4FE8BB23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6D46DE2-24D9-4F2E-9D55-A41E85841EB5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99A8B4-1303-47AB-8E66-E61DC36CC83E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ED3CE9-707A-45F6-B1FD-E5874FEE02DB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A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A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17ACAE98-943C-43F9-985A-D330FE391DDF}" type="slidenum">
              <a:rPr lang="en-AU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2"/>
          <p:cNvSpPr txBox="1">
            <a:spLocks noChangeArrowheads="1"/>
          </p:cNvSpPr>
          <p:nvPr/>
        </p:nvSpPr>
        <p:spPr bwMode="auto">
          <a:xfrm>
            <a:off x="838200" y="1641574"/>
            <a:ext cx="7467600" cy="25853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5400" b="1" dirty="0" smtClean="0"/>
              <a:t>Key legislation for storage &amp; disposal of data and information</a:t>
            </a:r>
            <a:endParaRPr lang="en-AU" sz="54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ext Box 2"/>
          <p:cNvSpPr txBox="1">
            <a:spLocks noChangeArrowheads="1"/>
          </p:cNvSpPr>
          <p:nvPr/>
        </p:nvSpPr>
        <p:spPr bwMode="auto">
          <a:xfrm>
            <a:off x="457200" y="152400"/>
            <a:ext cx="8305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 dirty="0"/>
              <a:t>The Privacy Act 1988</a:t>
            </a:r>
          </a:p>
        </p:txBody>
      </p:sp>
      <p:sp>
        <p:nvSpPr>
          <p:cNvPr id="30723" name="Text Box 3"/>
          <p:cNvSpPr txBox="1">
            <a:spLocks noChangeArrowheads="1"/>
          </p:cNvSpPr>
          <p:nvPr/>
        </p:nvSpPr>
        <p:spPr bwMode="auto">
          <a:xfrm>
            <a:off x="179512" y="1165225"/>
            <a:ext cx="8583488" cy="45243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3200" dirty="0" smtClean="0"/>
              <a:t>Direct marketing via email can only be used with the consent of the individual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3200" dirty="0" smtClean="0"/>
              <a:t>Code of practice for credit reporting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3200" dirty="0" smtClean="0"/>
              <a:t>Defines personal information 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3200" dirty="0" smtClean="0"/>
              <a:t>Penalties, fines of up to $340,000 for individuals and $1.7 M for public &amp; private organisations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endParaRPr lang="en-AU" sz="3200" dirty="0"/>
          </a:p>
        </p:txBody>
      </p:sp>
    </p:spTree>
    <p:extLst>
      <p:ext uri="{BB962C8B-B14F-4D97-AF65-F5344CB8AC3E}">
        <p14:creationId xmlns:p14="http://schemas.microsoft.com/office/powerpoint/2010/main" val="25610967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07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07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7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7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22" grpId="0" autoUpdateAnimBg="0"/>
      <p:bldP spid="30723" grpId="0" build="p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ext Box 2"/>
          <p:cNvSpPr txBox="1">
            <a:spLocks noChangeArrowheads="1"/>
          </p:cNvSpPr>
          <p:nvPr/>
        </p:nvSpPr>
        <p:spPr bwMode="auto">
          <a:xfrm>
            <a:off x="609600" y="1444525"/>
            <a:ext cx="8153400" cy="526297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2800" dirty="0"/>
              <a:t>The act </a:t>
            </a:r>
            <a:r>
              <a:rPr lang="en-AU" sz="2800" dirty="0" smtClean="0"/>
              <a:t>is intended to strengthen the protection of personal information and other data held by Victorian </a:t>
            </a:r>
            <a:r>
              <a:rPr lang="en-AU" sz="2800" dirty="0"/>
              <a:t>g</a:t>
            </a:r>
            <a:r>
              <a:rPr lang="en-AU" sz="2800" dirty="0" smtClean="0"/>
              <a:t>overnment agencies including local </a:t>
            </a:r>
            <a:r>
              <a:rPr lang="en-AU" sz="2800" dirty="0"/>
              <a:t>government bodies </a:t>
            </a:r>
            <a:r>
              <a:rPr lang="en-AU" sz="2800" dirty="0" smtClean="0"/>
              <a:t>and contactors working for the state government.</a:t>
            </a:r>
            <a:endParaRPr lang="en-AU" sz="2800" dirty="0"/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2800" dirty="0" smtClean="0"/>
              <a:t>Scope is similar to Privacy Act, however it has its own set of Information Privacy </a:t>
            </a:r>
            <a:r>
              <a:rPr lang="en-AU" sz="2800" dirty="0" smtClean="0"/>
              <a:t>Principles Created Commissioner for Privacy &amp; Data protection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2800" dirty="0" smtClean="0"/>
              <a:t>Principles involve collection of information, use &amp; disclosure, data quality &amp; security, openness, access &amp; correction, anonymity</a:t>
            </a:r>
            <a:endParaRPr lang="en-AU" sz="2800" dirty="0"/>
          </a:p>
        </p:txBody>
      </p:sp>
      <p:sp>
        <p:nvSpPr>
          <p:cNvPr id="36867" name="Text Box 3"/>
          <p:cNvSpPr txBox="1">
            <a:spLocks noChangeArrowheads="1"/>
          </p:cNvSpPr>
          <p:nvPr/>
        </p:nvSpPr>
        <p:spPr bwMode="auto">
          <a:xfrm>
            <a:off x="457200" y="152400"/>
            <a:ext cx="8305800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3600" b="1" dirty="0" smtClean="0"/>
              <a:t>Privacy and Data Collection Act </a:t>
            </a:r>
            <a:r>
              <a:rPr lang="en-AU" sz="3600" b="1" dirty="0"/>
              <a:t>(Vic) </a:t>
            </a:r>
            <a:r>
              <a:rPr lang="en-AU" sz="3600" b="1" dirty="0" smtClean="0"/>
              <a:t>2014</a:t>
            </a:r>
            <a:endParaRPr lang="en-AU" sz="36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68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68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68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68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68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68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68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68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66" grpId="0" build="p" autoUpdateAnimBg="0"/>
      <p:bldP spid="36867" grpId="0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Text Box 2"/>
          <p:cNvSpPr txBox="1">
            <a:spLocks noChangeArrowheads="1"/>
          </p:cNvSpPr>
          <p:nvPr/>
        </p:nvSpPr>
        <p:spPr bwMode="auto">
          <a:xfrm>
            <a:off x="609600" y="620688"/>
            <a:ext cx="8153400" cy="65556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2800" dirty="0"/>
              <a:t>Victorian Government passed this act with the intention of protecting patients medical </a:t>
            </a:r>
            <a:r>
              <a:rPr lang="en-AU" sz="2800" dirty="0" smtClean="0"/>
              <a:t>information in both the public and private sectors.</a:t>
            </a:r>
            <a:endParaRPr lang="en-AU" sz="2800" dirty="0"/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2800" dirty="0" smtClean="0"/>
              <a:t>Establishes 11 Health Privacy Principles to provide rights to both living &amp; deceased people in Victoria.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dirty="0" smtClean="0"/>
              <a:t>Applies to the collection, use and storage of personal health information.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2800" dirty="0" smtClean="0"/>
              <a:t>Allows </a:t>
            </a:r>
            <a:r>
              <a:rPr lang="en-AU" sz="2800" dirty="0"/>
              <a:t>people to access their own medical info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2800" dirty="0"/>
              <a:t>Protects confidentiality of patients heath care </a:t>
            </a:r>
            <a:r>
              <a:rPr lang="en-AU" sz="2800" dirty="0" smtClean="0"/>
              <a:t>info (except in certain extreme </a:t>
            </a:r>
            <a:r>
              <a:rPr lang="en-AU" sz="2800" dirty="0" smtClean="0"/>
              <a:t>circumstances, an emergency, </a:t>
            </a:r>
            <a:r>
              <a:rPr lang="en-AU" sz="2800" dirty="0" err="1" smtClean="0"/>
              <a:t>eg</a:t>
            </a:r>
            <a:r>
              <a:rPr lang="en-AU" sz="2800" dirty="0" smtClean="0"/>
              <a:t>. Life threatened or serious threat to public health &amp; welfare, research in public interest, investigation </a:t>
            </a:r>
            <a:r>
              <a:rPr lang="en-AU" sz="2800" dirty="0" smtClean="0"/>
              <a:t>of unlawful activity</a:t>
            </a:r>
            <a:r>
              <a:rPr lang="en-AU" sz="2800" dirty="0" smtClean="0"/>
              <a:t> ).</a:t>
            </a:r>
            <a:endParaRPr lang="en-AU" sz="2800" dirty="0"/>
          </a:p>
        </p:txBody>
      </p:sp>
      <p:sp>
        <p:nvSpPr>
          <p:cNvPr id="44035" name="Text Box 3"/>
          <p:cNvSpPr txBox="1">
            <a:spLocks noChangeArrowheads="1"/>
          </p:cNvSpPr>
          <p:nvPr/>
        </p:nvSpPr>
        <p:spPr bwMode="auto">
          <a:xfrm>
            <a:off x="457200" y="152400"/>
            <a:ext cx="83058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3600" b="1" dirty="0" smtClean="0"/>
              <a:t>Health </a:t>
            </a:r>
            <a:r>
              <a:rPr lang="en-AU" sz="3600" b="1" dirty="0"/>
              <a:t>Records Act (Vic) 2001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40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40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40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40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40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40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40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40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40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40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40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40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034" grpId="0" build="p" autoUpdateAnimBg="0"/>
      <p:bldP spid="44035" grpId="0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533400" y="304800"/>
            <a:ext cx="8305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 dirty="0"/>
              <a:t>Legal Obligations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077200" cy="44012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4000" dirty="0" smtClean="0"/>
              <a:t>Over the years a number of pieces of legislation have been introduced by both state and federal governments to govern the collection and use of private information by both government and non-government organisations.</a:t>
            </a:r>
            <a:endParaRPr lang="en-AU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1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1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4" grpId="0" autoUpdateAnimBg="0"/>
      <p:bldP spid="8195" grpId="0" build="p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533400" y="304800"/>
            <a:ext cx="8305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 dirty="0"/>
              <a:t>Legal Obligations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533400" y="1069422"/>
            <a:ext cx="8077200" cy="53245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571500" indent="-5715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4000" dirty="0"/>
              <a:t>Organisations have a legal responsibility to ensure that these laws are implemented at the organisational level.</a:t>
            </a:r>
          </a:p>
          <a:p>
            <a:pPr marL="571500" indent="-5715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4000" dirty="0"/>
              <a:t>Organisations also are responsible for making employees and customers aware of their rights under these laws</a:t>
            </a:r>
            <a:r>
              <a:rPr lang="en-AU" sz="4000" dirty="0" smtClean="0">
                <a:solidFill>
                  <a:schemeClr val="bg1"/>
                </a:solidFill>
              </a:rPr>
              <a:t>.</a:t>
            </a:r>
            <a:endParaRPr lang="en-AU" sz="4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83817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1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1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4" grpId="0" autoUpdateAnimBg="0"/>
      <p:bldP spid="8195" grpId="0" build="p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381000" y="1295400"/>
            <a:ext cx="8229600" cy="4211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3600" dirty="0"/>
              <a:t>The rights of individuals or organisations to disallow or restrict the use of information about them.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3600" dirty="0"/>
              <a:t>It has become more important due to the large amounts of personal data now being </a:t>
            </a:r>
            <a:r>
              <a:rPr lang="en-AU" sz="3600" dirty="0" smtClean="0"/>
              <a:t>collected and stored </a:t>
            </a:r>
            <a:r>
              <a:rPr lang="en-AU" sz="3600" dirty="0"/>
              <a:t>which has increased the potential for unauthorised use.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381000" y="381000"/>
            <a:ext cx="830580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3600" b="1" dirty="0"/>
              <a:t>Information Privacy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2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2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22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22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229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229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0" grpId="0" build="p" autoUpdateAnimBg="0"/>
      <p:bldP spid="12291" grpId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ext Box 2"/>
          <p:cNvSpPr txBox="1">
            <a:spLocks noChangeArrowheads="1"/>
          </p:cNvSpPr>
          <p:nvPr/>
        </p:nvSpPr>
        <p:spPr bwMode="auto">
          <a:xfrm>
            <a:off x="533400" y="44624"/>
            <a:ext cx="8305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 dirty="0"/>
              <a:t>Legislation</a:t>
            </a:r>
          </a:p>
        </p:txBody>
      </p:sp>
      <p:sp>
        <p:nvSpPr>
          <p:cNvPr id="25603" name="Text Box 3"/>
          <p:cNvSpPr txBox="1">
            <a:spLocks noChangeArrowheads="1"/>
          </p:cNvSpPr>
          <p:nvPr/>
        </p:nvSpPr>
        <p:spPr bwMode="auto">
          <a:xfrm>
            <a:off x="533400" y="764704"/>
            <a:ext cx="8610600" cy="4278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  <a:tabLst>
                <a:tab pos="285750" algn="l"/>
              </a:tabLst>
            </a:pPr>
            <a:r>
              <a:rPr lang="en-AU" sz="3200" dirty="0"/>
              <a:t>Key laws relating to the collection, storage and disposal of information include:</a:t>
            </a:r>
          </a:p>
          <a:p>
            <a:pPr marL="285750" indent="-285750">
              <a:spcBef>
                <a:spcPct val="50000"/>
              </a:spcBef>
              <a:buFontTx/>
              <a:buChar char="•"/>
              <a:tabLst>
                <a:tab pos="285750" algn="l"/>
              </a:tabLst>
            </a:pPr>
            <a:r>
              <a:rPr lang="en-AU" sz="3200" dirty="0"/>
              <a:t>Privacy </a:t>
            </a:r>
            <a:r>
              <a:rPr lang="en-AU" sz="3200" dirty="0"/>
              <a:t>Act </a:t>
            </a:r>
            <a:r>
              <a:rPr lang="en-AU" sz="3200" dirty="0" smtClean="0"/>
              <a:t>1988, amended by Privacy Amendment (Enhancing Privacy protection) Bill 2012, into effect March 2014</a:t>
            </a:r>
            <a:endParaRPr lang="en-AU" sz="3200" dirty="0"/>
          </a:p>
          <a:p>
            <a:pPr marL="285750" indent="-285750">
              <a:spcBef>
                <a:spcPct val="50000"/>
              </a:spcBef>
              <a:buFontTx/>
              <a:buChar char="•"/>
              <a:tabLst>
                <a:tab pos="285750" algn="l"/>
              </a:tabLst>
            </a:pPr>
            <a:r>
              <a:rPr lang="en-AU" sz="3200" dirty="0"/>
              <a:t>Privacy and </a:t>
            </a:r>
            <a:r>
              <a:rPr lang="en-AU" sz="3200" dirty="0"/>
              <a:t>D</a:t>
            </a:r>
            <a:r>
              <a:rPr lang="en-AU" sz="3200" dirty="0"/>
              <a:t>ata </a:t>
            </a:r>
            <a:r>
              <a:rPr lang="en-AU" sz="3200" dirty="0"/>
              <a:t>P</a:t>
            </a:r>
            <a:r>
              <a:rPr lang="en-AU" sz="3200" dirty="0"/>
              <a:t>rotection Act 2014 (Vic</a:t>
            </a:r>
            <a:r>
              <a:rPr lang="en-AU" sz="3200" dirty="0"/>
              <a:t>)</a:t>
            </a:r>
          </a:p>
          <a:p>
            <a:pPr marL="285750" indent="-285750">
              <a:spcBef>
                <a:spcPct val="50000"/>
              </a:spcBef>
              <a:buFontTx/>
              <a:buChar char="•"/>
              <a:tabLst>
                <a:tab pos="285750" algn="l"/>
              </a:tabLst>
            </a:pPr>
            <a:r>
              <a:rPr lang="en-AU" sz="3200" dirty="0"/>
              <a:t>Health Records Act 2001 (Vic</a:t>
            </a:r>
            <a:r>
              <a:rPr lang="en-AU" sz="3200" dirty="0"/>
              <a:t>)</a:t>
            </a:r>
            <a:endParaRPr lang="en-AU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56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56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56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56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56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56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560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560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02" grpId="0" autoUpdateAnimBg="0"/>
      <p:bldP spid="25603" grpId="0" build="p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ext Box 2"/>
          <p:cNvSpPr txBox="1">
            <a:spLocks noChangeArrowheads="1"/>
          </p:cNvSpPr>
          <p:nvPr/>
        </p:nvSpPr>
        <p:spPr bwMode="auto">
          <a:xfrm>
            <a:off x="457200" y="692696"/>
            <a:ext cx="8229600" cy="69711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tabLst>
                <a:tab pos="290513" algn="l"/>
              </a:tabLst>
            </a:pPr>
            <a:r>
              <a:rPr lang="en-AU" sz="3600" dirty="0" smtClean="0"/>
              <a:t>Stipulates 13 Australian Privacy Principles that apply to the collecting, handling, accessing, using, disclosing and correcting of personal information.</a:t>
            </a:r>
          </a:p>
          <a:p>
            <a:pPr>
              <a:spcBef>
                <a:spcPct val="50000"/>
              </a:spcBef>
              <a:tabLst>
                <a:tab pos="290513" algn="l"/>
              </a:tabLst>
            </a:pPr>
            <a:r>
              <a:rPr lang="en-AU" sz="3600" dirty="0" smtClean="0"/>
              <a:t>Legislation covers:</a:t>
            </a:r>
          </a:p>
          <a:p>
            <a:pPr marL="571500" indent="-571500">
              <a:spcBef>
                <a:spcPts val="600"/>
              </a:spcBef>
              <a:buFont typeface="Arial" panose="020B0604020202020204" pitchFamily="34" charset="0"/>
              <a:buChar char="•"/>
              <a:tabLst>
                <a:tab pos="290513" algn="l"/>
              </a:tabLst>
            </a:pPr>
            <a:r>
              <a:rPr lang="en-AU" sz="3600" dirty="0" smtClean="0"/>
              <a:t>Commonwealth Government </a:t>
            </a:r>
            <a:r>
              <a:rPr lang="en-AU" sz="3600" dirty="0" smtClean="0"/>
              <a:t>sector</a:t>
            </a:r>
            <a:endParaRPr lang="en-AU" sz="3600" dirty="0" smtClean="0"/>
          </a:p>
          <a:p>
            <a:pPr marL="571500" indent="-571500">
              <a:spcBef>
                <a:spcPts val="600"/>
              </a:spcBef>
              <a:buFont typeface="Arial" panose="020B0604020202020204" pitchFamily="34" charset="0"/>
              <a:buChar char="•"/>
              <a:tabLst>
                <a:tab pos="290513" algn="l"/>
              </a:tabLst>
            </a:pPr>
            <a:r>
              <a:rPr lang="en-AU" sz="3600" dirty="0" smtClean="0"/>
              <a:t>private health service providers</a:t>
            </a:r>
          </a:p>
          <a:p>
            <a:pPr marL="571500" indent="-571500">
              <a:spcBef>
                <a:spcPts val="600"/>
              </a:spcBef>
              <a:buFont typeface="Arial" panose="020B0604020202020204" pitchFamily="34" charset="0"/>
              <a:buChar char="•"/>
              <a:tabLst>
                <a:tab pos="290513" algn="l"/>
              </a:tabLst>
            </a:pPr>
            <a:r>
              <a:rPr lang="en-AU" sz="3600" dirty="0" smtClean="0"/>
              <a:t> </a:t>
            </a:r>
            <a:r>
              <a:rPr lang="en-AU" sz="3600" dirty="0"/>
              <a:t>p</a:t>
            </a:r>
            <a:r>
              <a:rPr lang="en-AU" sz="3600" dirty="0" smtClean="0"/>
              <a:t>rivate sector organisations (turnover &gt; $3m) and those that trade personal information.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endParaRPr lang="en-AU" sz="3600" dirty="0">
              <a:solidFill>
                <a:schemeClr val="bg1"/>
              </a:solidFill>
            </a:endParaRPr>
          </a:p>
        </p:txBody>
      </p:sp>
      <p:sp>
        <p:nvSpPr>
          <p:cNvPr id="26627" name="Text Box 3"/>
          <p:cNvSpPr txBox="1">
            <a:spLocks noChangeArrowheads="1"/>
          </p:cNvSpPr>
          <p:nvPr/>
        </p:nvSpPr>
        <p:spPr bwMode="auto">
          <a:xfrm>
            <a:off x="457200" y="-27384"/>
            <a:ext cx="8305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 dirty="0"/>
              <a:t>The Privacy Act 1988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66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66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66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66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66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66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66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66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66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66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66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66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6" grpId="0" build="p" autoUpdateAnimBg="0"/>
      <p:bldP spid="26627" grpId="0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5" name="Text Box 1027"/>
          <p:cNvSpPr txBox="1">
            <a:spLocks noChangeArrowheads="1"/>
          </p:cNvSpPr>
          <p:nvPr/>
        </p:nvSpPr>
        <p:spPr bwMode="auto">
          <a:xfrm>
            <a:off x="457200" y="152400"/>
            <a:ext cx="8305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 dirty="0"/>
              <a:t>The Privacy Act 1988</a:t>
            </a:r>
          </a:p>
        </p:txBody>
      </p:sp>
      <p:sp>
        <p:nvSpPr>
          <p:cNvPr id="28676" name="Text Box 1028"/>
          <p:cNvSpPr txBox="1">
            <a:spLocks noChangeArrowheads="1"/>
          </p:cNvSpPr>
          <p:nvPr/>
        </p:nvSpPr>
        <p:spPr bwMode="auto">
          <a:xfrm>
            <a:off x="381000" y="1371600"/>
            <a:ext cx="8382000" cy="2530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4000" dirty="0"/>
              <a:t>Data Collection – it must be collected in a manner that is lawful and those providing the information are informed of its intended use.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86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86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86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86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75" grpId="0" autoUpdateAnimBg="0"/>
      <p:bldP spid="28676" grpId="0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2"/>
          <p:cNvSpPr txBox="1">
            <a:spLocks noChangeArrowheads="1"/>
          </p:cNvSpPr>
          <p:nvPr/>
        </p:nvSpPr>
        <p:spPr bwMode="auto">
          <a:xfrm>
            <a:off x="457200" y="152400"/>
            <a:ext cx="8305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 dirty="0"/>
              <a:t>The Privacy Act 1988</a:t>
            </a:r>
          </a:p>
        </p:txBody>
      </p:sp>
      <p:sp>
        <p:nvSpPr>
          <p:cNvPr id="29699" name="Text Box 3"/>
          <p:cNvSpPr txBox="1">
            <a:spLocks noChangeArrowheads="1"/>
          </p:cNvSpPr>
          <p:nvPr/>
        </p:nvSpPr>
        <p:spPr bwMode="auto">
          <a:xfrm>
            <a:off x="381000" y="914400"/>
            <a:ext cx="8382000" cy="5280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290513" indent="-290513">
              <a:spcBef>
                <a:spcPct val="50000"/>
              </a:spcBef>
              <a:tabLst>
                <a:tab pos="290513" algn="l"/>
              </a:tabLst>
            </a:pPr>
            <a:r>
              <a:rPr lang="en-AU" sz="3200" dirty="0"/>
              <a:t>Data processing, storage &amp; maintenance: 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2800" dirty="0"/>
              <a:t>agencies must ensure the info is accurate, up-to-date and complete.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2800" dirty="0"/>
              <a:t>individuals can access their records and request alterations.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2800" dirty="0"/>
              <a:t>Information that is stored is secure and has access restricted to those who have legitimate purposes.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2800" dirty="0"/>
              <a:t>Information is only kept for a timeframe that is reasonable in the context of the purpose the data was collected for.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96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96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698" grpId="0" autoUpdateAnimBg="0"/>
      <p:bldP spid="29699" grpId="0" build="p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ext Box 2"/>
          <p:cNvSpPr txBox="1">
            <a:spLocks noChangeArrowheads="1"/>
          </p:cNvSpPr>
          <p:nvPr/>
        </p:nvSpPr>
        <p:spPr bwMode="auto">
          <a:xfrm>
            <a:off x="457200" y="152400"/>
            <a:ext cx="8305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 dirty="0"/>
              <a:t>The Privacy Act 1988</a:t>
            </a:r>
          </a:p>
        </p:txBody>
      </p:sp>
      <p:sp>
        <p:nvSpPr>
          <p:cNvPr id="30723" name="Text Box 3"/>
          <p:cNvSpPr txBox="1">
            <a:spLocks noChangeArrowheads="1"/>
          </p:cNvSpPr>
          <p:nvPr/>
        </p:nvSpPr>
        <p:spPr bwMode="auto">
          <a:xfrm>
            <a:off x="179512" y="1165225"/>
            <a:ext cx="8583488" cy="60016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290513" indent="-290513">
              <a:spcBef>
                <a:spcPct val="50000"/>
              </a:spcBef>
              <a:tabLst>
                <a:tab pos="290513" algn="l"/>
              </a:tabLst>
            </a:pPr>
            <a:r>
              <a:rPr lang="en-AU" sz="3200" dirty="0"/>
              <a:t>Data Use: 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3200" dirty="0"/>
              <a:t>Data can only be used for the purpose it was collected.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3200" dirty="0"/>
              <a:t>Any other use must be accompanied by the consent of the individual it was collected from, unless there is a threat to life or health, or in the enforcement of the </a:t>
            </a:r>
            <a:r>
              <a:rPr lang="en-AU" sz="3200" dirty="0" smtClean="0"/>
              <a:t>law</a:t>
            </a:r>
            <a:endParaRPr lang="en-AU" sz="3200" dirty="0"/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r>
              <a:rPr lang="en-AU" sz="3200" dirty="0" smtClean="0"/>
              <a:t>Act applies to both electronic &amp; manual forms of data gathering</a:t>
            </a:r>
          </a:p>
          <a:p>
            <a:pPr marL="290513" indent="-290513">
              <a:spcBef>
                <a:spcPct val="50000"/>
              </a:spcBef>
              <a:buFontTx/>
              <a:buChar char="•"/>
              <a:tabLst>
                <a:tab pos="290513" algn="l"/>
              </a:tabLst>
            </a:pPr>
            <a:endParaRPr lang="en-AU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07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07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7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7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22" grpId="0" autoUpdateAnimBg="0"/>
      <p:bldP spid="30723" grpId="0" build="p" autoUpdateAnimBg="0"/>
    </p:bld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920</TotalTime>
  <Words>637</Words>
  <Application>Microsoft Office PowerPoint</Application>
  <PresentationFormat>On-screen Show (4:3)</PresentationFormat>
  <Paragraphs>49</Paragraphs>
  <Slides>12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5" baseType="lpstr">
      <vt:lpstr>Arial</vt:lpstr>
      <vt:lpstr>Times New Roman</vt:lpstr>
      <vt:lpstr>Default Design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DEET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DE&amp;T User</dc:creator>
  <cp:lastModifiedBy>Baird, Kelvin G</cp:lastModifiedBy>
  <cp:revision>61</cp:revision>
  <dcterms:created xsi:type="dcterms:W3CDTF">2003-10-09T11:02:40Z</dcterms:created>
  <dcterms:modified xsi:type="dcterms:W3CDTF">2017-07-05T05:48:02Z</dcterms:modified>
</cp:coreProperties>
</file>

<file path=docProps/thumbnail.jpeg>
</file>